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2"/>
  </p:sldMasterIdLst>
  <p:notesMasterIdLst>
    <p:notesMasterId r:id="rId27"/>
  </p:notesMasterIdLst>
  <p:handoutMasterIdLst>
    <p:handoutMasterId r:id="rId28"/>
  </p:handoutMasterIdLst>
  <p:sldIdLst>
    <p:sldId id="256" r:id="rId3"/>
    <p:sldId id="277" r:id="rId4"/>
    <p:sldId id="263" r:id="rId5"/>
    <p:sldId id="265" r:id="rId6"/>
    <p:sldId id="264" r:id="rId7"/>
    <p:sldId id="280" r:id="rId8"/>
    <p:sldId id="281" r:id="rId9"/>
    <p:sldId id="282" r:id="rId10"/>
    <p:sldId id="283" r:id="rId11"/>
    <p:sldId id="284" r:id="rId12"/>
    <p:sldId id="285" r:id="rId13"/>
    <p:sldId id="286" r:id="rId14"/>
    <p:sldId id="287" r:id="rId15"/>
    <p:sldId id="288" r:id="rId16"/>
    <p:sldId id="275" r:id="rId17"/>
    <p:sldId id="279" r:id="rId18"/>
    <p:sldId id="289" r:id="rId19"/>
    <p:sldId id="290" r:id="rId20"/>
    <p:sldId id="291" r:id="rId21"/>
    <p:sldId id="292" r:id="rId22"/>
    <p:sldId id="293" r:id="rId23"/>
    <p:sldId id="276" r:id="rId24"/>
    <p:sldId id="271" r:id="rId25"/>
    <p:sldId id="278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3" d="100"/>
          <a:sy n="73" d="100"/>
        </p:scale>
        <p:origin x="-1296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BEEF6-B997-4B5B-B1B0-CE527F581A83}" type="datetimeFigureOut">
              <a:rPr lang="en-US" smtClean="0"/>
              <a:pPr/>
              <a:t>9/16/2010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FCE649-2D99-4090-A43E-AB9350B80CA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10525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7C24FB-9FF2-4B3C-A977-923E2ADE5719}" type="datetimeFigureOut">
              <a:rPr lang="en-US" smtClean="0"/>
              <a:pPr/>
              <a:t>9/16/2010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147FA-3FD6-4031-95DE-04146A18DB50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8626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7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23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45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1583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78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7863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233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51571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2313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9607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5486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837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4Background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415" y="3362148"/>
            <a:ext cx="8357762" cy="1470025"/>
          </a:xfrm>
        </p:spPr>
        <p:txBody>
          <a:bodyPr anchor="t"/>
          <a:lstStyle>
            <a:lvl1pPr algn="l">
              <a:defRPr sz="3600" b="1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4415" y="4832174"/>
            <a:ext cx="8357762" cy="923586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b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6053515" y="6094242"/>
            <a:ext cx="2895600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400">
              <a:spcBef>
                <a:spcPct val="50000"/>
              </a:spcBef>
              <a:defRPr/>
            </a:pPr>
            <a:r>
              <a:rPr lang="en-US" sz="1100" i="1" dirty="0" smtClean="0">
                <a:solidFill>
                  <a:schemeClr val="bg1"/>
                </a:solidFill>
                <a:latin typeface="Arial" pitchFamily="34" charset="0"/>
              </a:rPr>
              <a:t>Sponsored by:</a:t>
            </a:r>
            <a:endParaRPr lang="en-US" sz="1100" i="1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9" name="Picture 8" descr="DELLflatlogo_black EP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42605" y="5823403"/>
            <a:ext cx="804782" cy="804782"/>
          </a:xfrm>
          <a:prstGeom prst="rect">
            <a:avLst/>
          </a:prstGeom>
        </p:spPr>
      </p:pic>
      <p:pic>
        <p:nvPicPr>
          <p:cNvPr id="11" name="Picture 10" descr="24HrsPASSLogoWHT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7526" y="657213"/>
            <a:ext cx="3115249" cy="1101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1600" dist="38100" dir="2700000">
              <a:srgbClr val="000000">
                <a:alpha val="32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642126" y="1803400"/>
            <a:ext cx="3216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spc="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PASS Summit</a:t>
            </a:r>
            <a:r>
              <a:rPr lang="en-US" sz="1600" b="1" spc="100" baseline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 2010 Preview</a:t>
            </a:r>
            <a:endParaRPr lang="en-US" sz="1600" b="1" spc="100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24Background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4415" y="3362148"/>
            <a:ext cx="8357762" cy="1470025"/>
          </a:xfrm>
        </p:spPr>
        <p:txBody>
          <a:bodyPr anchor="t"/>
          <a:lstStyle>
            <a:lvl1pPr algn="l">
              <a:defRPr sz="3600" b="1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4415" y="4832174"/>
            <a:ext cx="8357762" cy="923586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b="0">
                <a:solidFill>
                  <a:schemeClr val="bg1">
                    <a:lumMod val="9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11" name="Picture 10" descr="24HrsPASSLogoWHT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526" y="657213"/>
            <a:ext cx="3115249" cy="1101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01600" dist="38100" dir="2700000">
              <a:srgbClr val="000000">
                <a:alpha val="32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565926" y="1803400"/>
            <a:ext cx="46156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rPr>
              <a:t>Celebrating SQL Server 2008 R2</a:t>
            </a:r>
            <a:endParaRPr 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hf sldNum="0"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4Background02.jpg"/>
          <p:cNvPicPr>
            <a:picLocks noChangeAspect="1"/>
          </p:cNvPicPr>
          <p:nvPr/>
        </p:nvPicPr>
        <p:blipFill>
          <a:blip r:embed="rId2"/>
          <a:srcRect t="92748" b="29"/>
          <a:stretch>
            <a:fillRect/>
          </a:stretch>
        </p:blipFill>
        <p:spPr>
          <a:xfrm>
            <a:off x="0" y="6362594"/>
            <a:ext cx="9144000" cy="495406"/>
          </a:xfrm>
          <a:prstGeom prst="rect">
            <a:avLst/>
          </a:prstGeom>
        </p:spPr>
      </p:pic>
      <p:pic>
        <p:nvPicPr>
          <p:cNvPr id="9" name="Picture 8" descr="PASSLogoWH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947" y="6451064"/>
            <a:ext cx="419898" cy="307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eaLnBrk="1" latinLnBrk="0" hangingPunct="1"/>
            <a:fld id="{47C9B81F-C347-4BEF-BFDF-29C42F48304A}" type="datetimeFigureOut">
              <a:rPr lang="en-US" smtClean="0"/>
              <a:pPr eaLnBrk="1" latinLnBrk="0" hangingPunct="1"/>
              <a:t>9/16/2010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24Background02.jpg"/>
          <p:cNvPicPr>
            <a:picLocks noChangeAspect="1"/>
          </p:cNvPicPr>
          <p:nvPr/>
        </p:nvPicPr>
        <p:blipFill>
          <a:blip r:embed="rId7"/>
          <a:srcRect t="92748" b="29"/>
          <a:stretch>
            <a:fillRect/>
          </a:stretch>
        </p:blipFill>
        <p:spPr>
          <a:xfrm>
            <a:off x="0" y="6362594"/>
            <a:ext cx="9144000" cy="495406"/>
          </a:xfrm>
          <a:prstGeom prst="rect">
            <a:avLst/>
          </a:prstGeom>
        </p:spPr>
      </p:pic>
      <p:pic>
        <p:nvPicPr>
          <p:cNvPr id="7" name="Picture 6" descr="24Background02.jpg"/>
          <p:cNvPicPr>
            <a:picLocks noChangeAspect="1"/>
          </p:cNvPicPr>
          <p:nvPr/>
        </p:nvPicPr>
        <p:blipFill>
          <a:blip r:embed="rId7"/>
          <a:srcRect b="81363"/>
          <a:stretch>
            <a:fillRect/>
          </a:stretch>
        </p:blipFill>
        <p:spPr>
          <a:xfrm>
            <a:off x="0" y="0"/>
            <a:ext cx="9144000" cy="1278111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35111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9" name="Picture 8" descr="PASSLogoWH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947" y="6451064"/>
            <a:ext cx="419898" cy="307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300" b="1" kern="1200">
          <a:solidFill>
            <a:schemeClr val="tx1"/>
          </a:solidFill>
          <a:latin typeface="Arial"/>
          <a:ea typeface="+mj-ea"/>
          <a:cs typeface="Arial"/>
        </a:defRPr>
      </a:lvl1pPr>
    </p:titleStyle>
    <p:bodyStyle>
      <a:lvl1pPr marL="269875" indent="-269875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539750" indent="-269875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811213" indent="-271463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3pPr>
      <a:lvl4pPr marL="1071563" indent="-2603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Arial"/>
          <a:ea typeface="+mn-ea"/>
          <a:cs typeface="Arial"/>
        </a:defRPr>
      </a:lvl4pPr>
      <a:lvl5pPr marL="1252538" indent="-180975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Storage for the DBA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Denny Cherry</a:t>
            </a:r>
          </a:p>
          <a:p>
            <a:r>
              <a:rPr lang="en-US" dirty="0" smtClean="0"/>
              <a:t>mrdenny@mrdenny.com</a:t>
            </a:r>
            <a:endParaRPr lang="en-US" dirty="0"/>
          </a:p>
          <a:p>
            <a:r>
              <a:rPr lang="en-US" dirty="0" smtClean="0"/>
              <a:t>MVP, MCSA</a:t>
            </a:r>
            <a:r>
              <a:rPr lang="en-US" dirty="0"/>
              <a:t>, MCDBA, MCTS, MCITP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Storage Terminology</a:t>
            </a:r>
          </a:p>
          <a:p>
            <a:r>
              <a:rPr lang="en-US" dirty="0" smtClean="0"/>
              <a:t>Array Cache Setup</a:t>
            </a:r>
          </a:p>
          <a:p>
            <a:r>
              <a:rPr lang="en-US" dirty="0" smtClean="0"/>
              <a:t>RAID Types</a:t>
            </a:r>
          </a:p>
          <a:p>
            <a:r>
              <a:rPr lang="en-US" dirty="0" smtClean="0"/>
              <a:t>Tiered Storage</a:t>
            </a:r>
          </a:p>
          <a:p>
            <a:r>
              <a:rPr lang="en-US" dirty="0" smtClean="0"/>
              <a:t>Disk Alignment</a:t>
            </a:r>
          </a:p>
          <a:p>
            <a:r>
              <a:rPr lang="en-US" dirty="0" smtClean="0"/>
              <a:t>Spindle Types</a:t>
            </a:r>
          </a:p>
          <a:p>
            <a:r>
              <a:rPr lang="en-US" dirty="0" smtClean="0"/>
              <a:t>Physical Array Diagram</a:t>
            </a:r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LUN = Logical Unit Number</a:t>
            </a:r>
          </a:p>
          <a:p>
            <a:r>
              <a:rPr lang="en-US" dirty="0"/>
              <a:t>Host = The Server or Servers a LUN is presented to</a:t>
            </a:r>
          </a:p>
          <a:p>
            <a:r>
              <a:rPr lang="en-US" dirty="0"/>
              <a:t>SAN = Storage Area Network</a:t>
            </a:r>
          </a:p>
          <a:p>
            <a:r>
              <a:rPr lang="en-US" dirty="0"/>
              <a:t>Fabric = </a:t>
            </a:r>
            <a:r>
              <a:rPr lang="en-US" dirty="0" err="1"/>
              <a:t>Fibre</a:t>
            </a:r>
            <a:r>
              <a:rPr lang="en-US" dirty="0"/>
              <a:t> network which makes up the </a:t>
            </a:r>
            <a:r>
              <a:rPr lang="en-US" dirty="0" smtClean="0"/>
              <a:t>SAN</a:t>
            </a:r>
          </a:p>
          <a:p>
            <a:r>
              <a:rPr lang="en-US" dirty="0" smtClean="0"/>
              <a:t>Array = Box with the Spindles in it</a:t>
            </a:r>
            <a:endParaRPr lang="en-US" dirty="0"/>
          </a:p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Terminology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Disk = How the OS sees a LUN when presented</a:t>
            </a:r>
          </a:p>
          <a:p>
            <a:r>
              <a:rPr lang="en-US" dirty="0" smtClean="0"/>
              <a:t>Spindle </a:t>
            </a:r>
            <a:r>
              <a:rPr lang="en-US" dirty="0"/>
              <a:t>= Physical disks in the Storage Array</a:t>
            </a:r>
          </a:p>
          <a:p>
            <a:r>
              <a:rPr lang="en-US" dirty="0" err="1"/>
              <a:t>IOps</a:t>
            </a:r>
            <a:r>
              <a:rPr lang="en-US" dirty="0"/>
              <a:t>  = </a:t>
            </a:r>
            <a:r>
              <a:rPr lang="en-US" dirty="0" smtClean="0"/>
              <a:t>Physical Operation To Disk</a:t>
            </a:r>
            <a:endParaRPr lang="en-US" dirty="0"/>
          </a:p>
          <a:p>
            <a:r>
              <a:rPr lang="en-US" dirty="0"/>
              <a:t>Sequential IO = Reads or writes which are sequential on the spindle</a:t>
            </a:r>
          </a:p>
          <a:p>
            <a:r>
              <a:rPr lang="en-US" dirty="0"/>
              <a:t>Random IO = Reads or writes which are located at random positions on the spindle</a:t>
            </a:r>
          </a:p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Array Cache Setup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500" dirty="0"/>
              <a:t>OLTP databases make poor use of SAN read cache</a:t>
            </a:r>
          </a:p>
          <a:p>
            <a:r>
              <a:rPr lang="en-US" sz="3500" dirty="0"/>
              <a:t>OLAP databases make good use of SAN read cache</a:t>
            </a:r>
          </a:p>
          <a:p>
            <a:r>
              <a:rPr lang="en-US" sz="3500" dirty="0"/>
              <a:t>Try reducing read cache and increasing write cache</a:t>
            </a:r>
          </a:p>
          <a:p>
            <a:r>
              <a:rPr lang="en-US" sz="3500" dirty="0"/>
              <a:t>OLTP databases with high buffer cache hit ratios may be able to have the read cache disabled</a:t>
            </a:r>
          </a:p>
          <a:p>
            <a:r>
              <a:rPr lang="en-US" sz="3500" dirty="0"/>
              <a:t>There is no one correct setup.  Every system is different.</a:t>
            </a:r>
          </a:p>
          <a:p>
            <a:endParaRPr lang="en-US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When Write Cache Gets Full?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Doesn’t flush to disk until low watermark is hit</a:t>
            </a:r>
          </a:p>
          <a:p>
            <a:r>
              <a:rPr lang="en-US" dirty="0" smtClean="0"/>
              <a:t>Force flushes once high watermark is hit</a:t>
            </a:r>
          </a:p>
          <a:p>
            <a:r>
              <a:rPr lang="en-US" dirty="0" smtClean="0"/>
              <a:t>Force flushing completely empties write cache</a:t>
            </a:r>
          </a:p>
          <a:p>
            <a:r>
              <a:rPr lang="en-US" dirty="0" smtClean="0"/>
              <a:t>Force flushing disables write cache until write cache is disabled</a:t>
            </a:r>
          </a:p>
          <a:p>
            <a:r>
              <a:rPr lang="en-US" dirty="0" smtClean="0"/>
              <a:t>If adjustable, set low very low, and high watermark very high (20/90)</a:t>
            </a:r>
          </a:p>
          <a:p>
            <a:r>
              <a:rPr lang="en-US" dirty="0" smtClean="0"/>
              <a:t>If cache gets to 100% full – Pray!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0524" y="4180112"/>
            <a:ext cx="1433405" cy="2091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2236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Oh crap the power went out!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arrays have internal batteries</a:t>
            </a:r>
          </a:p>
          <a:p>
            <a:r>
              <a:rPr lang="en-US" dirty="0" smtClean="0"/>
              <a:t>Write cache is flushed to disk</a:t>
            </a:r>
          </a:p>
          <a:p>
            <a:r>
              <a:rPr lang="en-US" dirty="0" smtClean="0"/>
              <a:t>After flush array powers down</a:t>
            </a:r>
          </a:p>
          <a:p>
            <a:r>
              <a:rPr lang="en-US" dirty="0" smtClean="0"/>
              <a:t>On power-up flushed cached is read and committed to LUNs before LUN is made available</a:t>
            </a:r>
          </a:p>
          <a:p>
            <a:r>
              <a:rPr lang="en-US" dirty="0" smtClean="0"/>
              <a:t>Make sure SQL is down before the array flushes</a:t>
            </a:r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3866" y="1354842"/>
            <a:ext cx="3203933" cy="1675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0" y="6087292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http://www.flickr.com/photos/robertfrancis/352039299/</a:t>
            </a:r>
          </a:p>
        </p:txBody>
      </p:sp>
    </p:spTree>
    <p:extLst>
      <p:ext uri="{BB962C8B-B14F-4D97-AF65-F5344CB8AC3E}">
        <p14:creationId xmlns:p14="http://schemas.microsoft.com/office/powerpoint/2010/main" val="3624042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0</a:t>
            </a:r>
          </a:p>
          <a:p>
            <a:pPr lvl="1"/>
            <a:r>
              <a:rPr lang="en-US" dirty="0" smtClean="0"/>
              <a:t>Straight Stripe</a:t>
            </a:r>
          </a:p>
          <a:p>
            <a:pPr lvl="1"/>
            <a:r>
              <a:rPr lang="en-US" dirty="0" smtClean="0"/>
              <a:t>No redundancy</a:t>
            </a:r>
          </a:p>
          <a:p>
            <a:pPr lvl="1"/>
            <a:r>
              <a:rPr lang="en-US" dirty="0" smtClean="0"/>
              <a:t>Very fast</a:t>
            </a:r>
          </a:p>
          <a:p>
            <a:pPr lvl="1"/>
            <a:r>
              <a:rPr lang="en-US" dirty="0" smtClean="0"/>
              <a:t>Low cost</a:t>
            </a:r>
          </a:p>
          <a:p>
            <a:pPr lvl="1"/>
            <a:r>
              <a:rPr lang="en-US" dirty="0" smtClean="0"/>
              <a:t>Any disk failure looses data</a:t>
            </a:r>
          </a:p>
          <a:p>
            <a:pPr lvl="1"/>
            <a:r>
              <a:rPr lang="en-US" dirty="0" smtClean="0"/>
              <a:t>Can not survive no disks failures</a:t>
            </a:r>
          </a:p>
          <a:p>
            <a:pPr lvl="1"/>
            <a:r>
              <a:rPr lang="en-US" dirty="0" smtClean="0"/>
              <a:t>Requires 2 or more disks</a:t>
            </a:r>
            <a:endParaRPr lang="en-US" dirty="0"/>
          </a:p>
        </p:txBody>
      </p:sp>
      <p:pic>
        <p:nvPicPr>
          <p:cNvPr id="1026" name="Picture 2" descr="C:\Users\dcherry\Desktop\5-glass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4680994"/>
            <a:ext cx="612457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90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1</a:t>
            </a:r>
          </a:p>
          <a:p>
            <a:pPr lvl="1"/>
            <a:r>
              <a:rPr lang="en-US" dirty="0"/>
              <a:t>Full Mirror of data</a:t>
            </a:r>
          </a:p>
          <a:p>
            <a:pPr lvl="1"/>
            <a:r>
              <a:rPr lang="en-US" dirty="0"/>
              <a:t>No performance </a:t>
            </a:r>
            <a:r>
              <a:rPr lang="en-US" dirty="0" smtClean="0"/>
              <a:t>Benefit</a:t>
            </a:r>
          </a:p>
          <a:p>
            <a:pPr lvl="1"/>
            <a:r>
              <a:rPr lang="en-US" dirty="0" smtClean="0"/>
              <a:t>High Cost</a:t>
            </a:r>
          </a:p>
          <a:p>
            <a:pPr lvl="1"/>
            <a:r>
              <a:rPr lang="en-US" dirty="0" smtClean="0"/>
              <a:t>Requires 2 disks</a:t>
            </a:r>
          </a:p>
          <a:p>
            <a:pPr lvl="1"/>
            <a:r>
              <a:rPr lang="en-US" dirty="0" smtClean="0"/>
              <a:t>Can survive 1 disk failure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514" y="4576488"/>
            <a:ext cx="24193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162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0+1</a:t>
            </a:r>
          </a:p>
          <a:p>
            <a:pPr lvl="1"/>
            <a:r>
              <a:rPr lang="en-US" dirty="0" smtClean="0"/>
              <a:t>Drives Striped, then Stripes Mirrored</a:t>
            </a:r>
          </a:p>
          <a:p>
            <a:pPr lvl="1"/>
            <a:r>
              <a:rPr lang="en-US" dirty="0" smtClean="0"/>
              <a:t>High Cost</a:t>
            </a:r>
          </a:p>
          <a:p>
            <a:pPr lvl="1"/>
            <a:r>
              <a:rPr lang="en-US" dirty="0" smtClean="0"/>
              <a:t>High Performance</a:t>
            </a:r>
          </a:p>
          <a:p>
            <a:pPr lvl="1"/>
            <a:r>
              <a:rPr lang="en-US" dirty="0"/>
              <a:t>Requires 2 disks</a:t>
            </a:r>
          </a:p>
          <a:p>
            <a:pPr lvl="1"/>
            <a:r>
              <a:rPr lang="en-US" dirty="0"/>
              <a:t>Requires an even number of </a:t>
            </a:r>
            <a:r>
              <a:rPr lang="en-US" dirty="0" smtClean="0"/>
              <a:t>disks</a:t>
            </a:r>
          </a:p>
          <a:p>
            <a:pPr lvl="1"/>
            <a:r>
              <a:rPr lang="en-US" dirty="0" smtClean="0"/>
              <a:t>Can survive 1 spindle failure</a:t>
            </a:r>
          </a:p>
          <a:p>
            <a:pPr lvl="1"/>
            <a:r>
              <a:rPr lang="en-US" dirty="0" smtClean="0"/>
              <a:t>May survive multiple spindle failure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91" y="1611223"/>
            <a:ext cx="2438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691" y="3429000"/>
            <a:ext cx="243840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009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10 (aka 1+0)</a:t>
            </a:r>
          </a:p>
          <a:p>
            <a:pPr lvl="1"/>
            <a:r>
              <a:rPr lang="en-US" dirty="0"/>
              <a:t>Drives Mirrored, then Mirrors Striped</a:t>
            </a:r>
          </a:p>
          <a:p>
            <a:pPr lvl="1"/>
            <a:r>
              <a:rPr lang="en-US" dirty="0"/>
              <a:t>High </a:t>
            </a:r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High Performance</a:t>
            </a:r>
          </a:p>
          <a:p>
            <a:pPr lvl="1"/>
            <a:r>
              <a:rPr lang="en-US" dirty="0" smtClean="0"/>
              <a:t>Requires </a:t>
            </a:r>
            <a:r>
              <a:rPr lang="en-US" dirty="0"/>
              <a:t>2 disks</a:t>
            </a:r>
          </a:p>
          <a:p>
            <a:pPr lvl="1"/>
            <a:r>
              <a:rPr lang="en-US" dirty="0"/>
              <a:t>Requires an even number of </a:t>
            </a:r>
            <a:r>
              <a:rPr lang="en-US" dirty="0" smtClean="0"/>
              <a:t>disks</a:t>
            </a:r>
          </a:p>
          <a:p>
            <a:pPr lvl="1"/>
            <a:r>
              <a:rPr lang="en-US" dirty="0"/>
              <a:t>Can survive 1 spindle failure</a:t>
            </a:r>
          </a:p>
          <a:p>
            <a:pPr lvl="1"/>
            <a:r>
              <a:rPr lang="en-US" dirty="0"/>
              <a:t>May survive multiple spindle failure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217" y="1611222"/>
            <a:ext cx="24193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9217" y="3429000"/>
            <a:ext cx="2419350" cy="157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00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RAID 5</a:t>
            </a:r>
          </a:p>
          <a:p>
            <a:pPr lvl="1"/>
            <a:r>
              <a:rPr lang="en-US" dirty="0" smtClean="0"/>
              <a:t>Stripe with single </a:t>
            </a:r>
            <a:r>
              <a:rPr lang="en-US" dirty="0"/>
              <a:t>p</a:t>
            </a:r>
            <a:r>
              <a:rPr lang="en-US" dirty="0" smtClean="0"/>
              <a:t>arity drive</a:t>
            </a:r>
          </a:p>
          <a:p>
            <a:pPr lvl="1"/>
            <a:r>
              <a:rPr lang="en-US" dirty="0" smtClean="0"/>
              <a:t>Low cost</a:t>
            </a:r>
          </a:p>
          <a:p>
            <a:pPr lvl="1"/>
            <a:r>
              <a:rPr lang="en-US" dirty="0" smtClean="0"/>
              <a:t>Good performance</a:t>
            </a:r>
          </a:p>
          <a:p>
            <a:pPr lvl="1"/>
            <a:r>
              <a:rPr lang="en-US" dirty="0" smtClean="0"/>
              <a:t>Write penalty</a:t>
            </a:r>
          </a:p>
          <a:p>
            <a:pPr lvl="1"/>
            <a:r>
              <a:rPr lang="en-US" dirty="0" smtClean="0"/>
              <a:t>Can survive a single drive failure</a:t>
            </a:r>
          </a:p>
          <a:p>
            <a:pPr lvl="1"/>
            <a:r>
              <a:rPr lang="en-US" dirty="0" smtClean="0"/>
              <a:t>Requires at least 3 disks</a:t>
            </a:r>
          </a:p>
          <a:p>
            <a:pPr lvl="1"/>
            <a:endParaRPr lang="en-US" dirty="0" smtClean="0"/>
          </a:p>
        </p:txBody>
      </p:sp>
      <p:pic>
        <p:nvPicPr>
          <p:cNvPr id="5122" name="Picture 2" descr="C:\Users\dcherry\Desktop\5-glasses_1r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3" y="4384632"/>
            <a:ext cx="612457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166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 all RAID 5 is Created Equal</a:t>
            </a:r>
            <a:endParaRPr 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1888" y="1970591"/>
            <a:ext cx="4038600" cy="1876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347" y="4093986"/>
            <a:ext cx="4076700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62245" y="1343688"/>
            <a:ext cx="7798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RAID 6 can be done this way as well.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45213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RAID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RAID 6</a:t>
            </a:r>
          </a:p>
          <a:p>
            <a:pPr lvl="1"/>
            <a:r>
              <a:rPr lang="en-US" dirty="0"/>
              <a:t>Stripe with two parity drives</a:t>
            </a:r>
          </a:p>
          <a:p>
            <a:pPr lvl="1"/>
            <a:r>
              <a:rPr lang="en-US" dirty="0"/>
              <a:t>Slightly higher cost per gig than RAID 5, good performance</a:t>
            </a:r>
          </a:p>
          <a:p>
            <a:pPr lvl="1"/>
            <a:r>
              <a:rPr lang="en-US" dirty="0"/>
              <a:t>Same write penalty as RAID </a:t>
            </a:r>
            <a:r>
              <a:rPr lang="en-US" dirty="0" smtClean="0"/>
              <a:t>5</a:t>
            </a:r>
          </a:p>
          <a:p>
            <a:pPr lvl="1"/>
            <a:r>
              <a:rPr lang="en-US" dirty="0" smtClean="0"/>
              <a:t>Can survive 2 disk failures</a:t>
            </a:r>
          </a:p>
          <a:p>
            <a:pPr lvl="1"/>
            <a:r>
              <a:rPr lang="en-US" dirty="0" smtClean="0"/>
              <a:t>Requires at least 4 disks</a:t>
            </a:r>
            <a:endParaRPr lang="en-US" dirty="0"/>
          </a:p>
        </p:txBody>
      </p:sp>
      <p:pic>
        <p:nvPicPr>
          <p:cNvPr id="6146" name="Picture 2" descr="C:\Users\dcherry\Desktop\5-glasses_2r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12" y="4341360"/>
            <a:ext cx="6124575" cy="157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874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/>
              <a:t>Disk Alignment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8072847" cy="4525963"/>
          </a:xfrm>
        </p:spPr>
        <p:txBody>
          <a:bodyPr>
            <a:noAutofit/>
          </a:bodyPr>
          <a:lstStyle/>
          <a:p>
            <a:pPr>
              <a:buFont typeface="Arial" pitchFamily="34" charset="0"/>
              <a:buChar char="•"/>
            </a:pPr>
            <a:r>
              <a:rPr lang="en-US" sz="3000" dirty="0"/>
              <a:t>Can improve SQL disk performance up to 100%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/>
              <a:t>(64 1k blocks/64k IO)=100% of IO is impacted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/>
              <a:t>Must be done before data is put on the disk</a:t>
            </a:r>
          </a:p>
          <a:p>
            <a:pPr>
              <a:buFont typeface="Arial" pitchFamily="34" charset="0"/>
              <a:buChar char="•"/>
            </a:pPr>
            <a:r>
              <a:rPr lang="en-US" sz="3000" dirty="0" smtClean="0"/>
              <a:t>Windows </a:t>
            </a:r>
            <a:r>
              <a:rPr lang="en-US" sz="3000" dirty="0"/>
              <a:t>2000 </a:t>
            </a:r>
            <a:r>
              <a:rPr lang="en-US" sz="3000" dirty="0" smtClean="0"/>
              <a:t>- </a:t>
            </a:r>
            <a:r>
              <a:rPr lang="en-US" sz="3000" dirty="0" err="1"/>
              <a:t>Diskpar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</a:t>
            </a:r>
            <a:r>
              <a:rPr lang="en-US" sz="3000" dirty="0" smtClean="0"/>
              <a:t>2003 - </a:t>
            </a:r>
            <a:r>
              <a:rPr lang="en-US" sz="3000" dirty="0" err="1" smtClean="0"/>
              <a:t>Diskpart</a:t>
            </a:r>
            <a:endParaRPr lang="en-US" sz="3000" dirty="0"/>
          </a:p>
          <a:p>
            <a:pPr>
              <a:buFont typeface="Arial" pitchFamily="34" charset="0"/>
              <a:buChar char="•"/>
            </a:pPr>
            <a:r>
              <a:rPr lang="en-US" sz="3000" dirty="0"/>
              <a:t>Windows 2008 - Automatic</a:t>
            </a:r>
          </a:p>
          <a:p>
            <a:endParaRPr lang="en-US" sz="3000" dirty="0"/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/>
              <a:t>Disk Alignment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/>
          </a:blip>
          <a:stretch>
            <a:fillRect/>
          </a:stretch>
        </p:blipFill>
        <p:spPr bwMode="auto">
          <a:xfrm>
            <a:off x="1724296" y="1779772"/>
            <a:ext cx="5571581" cy="3853472"/>
          </a:xfrm>
          <a:prstGeom prst="rect">
            <a:avLst/>
          </a:prstGeom>
          <a:extLst/>
        </p:spPr>
      </p:pic>
    </p:spTree>
    <p:extLst>
      <p:ext uri="{BB962C8B-B14F-4D97-AF65-F5344CB8AC3E}">
        <p14:creationId xmlns:p14="http://schemas.microsoft.com/office/powerpoint/2010/main" val="4811523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60708"/>
            <a:ext cx="9144000" cy="46808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Time is Money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638" y="1930985"/>
            <a:ext cx="5503817" cy="367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617873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http://www.flickr.com/photos/21560098@N06/3832712784/</a:t>
            </a:r>
          </a:p>
        </p:txBody>
      </p:sp>
    </p:spTree>
    <p:extLst>
      <p:ext uri="{BB962C8B-B14F-4D97-AF65-F5344CB8AC3E}">
        <p14:creationId xmlns:p14="http://schemas.microsoft.com/office/powerpoint/2010/main" val="252999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0</a:t>
            </a:r>
          </a:p>
          <a:p>
            <a:pPr lvl="1"/>
            <a:r>
              <a:rPr lang="en-US" dirty="0"/>
              <a:t>Enterprise Flash Disks low capacity drives</a:t>
            </a:r>
          </a:p>
          <a:p>
            <a:pPr lvl="1"/>
            <a:r>
              <a:rPr lang="en-US" dirty="0"/>
              <a:t>Very high </a:t>
            </a:r>
            <a:r>
              <a:rPr lang="en-US" dirty="0" smtClean="0"/>
              <a:t>cost</a:t>
            </a:r>
          </a:p>
          <a:p>
            <a:pPr lvl="1"/>
            <a:r>
              <a:rPr lang="en-US" dirty="0" smtClean="0"/>
              <a:t>Very </a:t>
            </a:r>
            <a:r>
              <a:rPr lang="en-US" dirty="0"/>
              <a:t>high speed storage</a:t>
            </a:r>
          </a:p>
          <a:p>
            <a:pPr lvl="1"/>
            <a:r>
              <a:rPr lang="en-US" dirty="0" smtClean="0"/>
              <a:t>Great for Databases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12" y="3445735"/>
            <a:ext cx="57721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6113416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http://commons.wikimedia.org/wiki/File:Speedometer_Odometer.jpg</a:t>
            </a:r>
          </a:p>
        </p:txBody>
      </p:sp>
    </p:spTree>
    <p:extLst>
      <p:ext uri="{BB962C8B-B14F-4D97-AF65-F5344CB8AC3E}">
        <p14:creationId xmlns:p14="http://schemas.microsoft.com/office/powerpoint/2010/main" val="420097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Tier 1</a:t>
            </a:r>
          </a:p>
          <a:p>
            <a:pPr lvl="1"/>
            <a:r>
              <a:rPr lang="en-US" dirty="0" smtClean="0"/>
              <a:t>15k RPM </a:t>
            </a:r>
            <a:r>
              <a:rPr lang="en-US" dirty="0" err="1" smtClean="0"/>
              <a:t>Fibre</a:t>
            </a:r>
            <a:r>
              <a:rPr lang="en-US" dirty="0" smtClean="0"/>
              <a:t> Channel low </a:t>
            </a:r>
            <a:r>
              <a:rPr lang="en-US" dirty="0"/>
              <a:t>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High cost, high speed storage</a:t>
            </a:r>
          </a:p>
          <a:p>
            <a:pPr lvl="1"/>
            <a:r>
              <a:rPr lang="en-US" dirty="0" smtClean="0"/>
              <a:t>Great for Databases, Exchange, Virtual Machines</a:t>
            </a: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14" y="3454036"/>
            <a:ext cx="577215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6126479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http://commons.wikimedia.org/wiki/File:Speedometer_Odometer.jpg</a:t>
            </a:r>
          </a:p>
        </p:txBody>
      </p:sp>
    </p:spTree>
    <p:extLst>
      <p:ext uri="{BB962C8B-B14F-4D97-AF65-F5344CB8AC3E}">
        <p14:creationId xmlns:p14="http://schemas.microsoft.com/office/powerpoint/2010/main" val="182869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2</a:t>
            </a:r>
          </a:p>
          <a:p>
            <a:pPr lvl="1"/>
            <a:r>
              <a:rPr lang="en-US" dirty="0"/>
              <a:t>10k RPM </a:t>
            </a:r>
            <a:r>
              <a:rPr lang="en-US" dirty="0" err="1"/>
              <a:t>Fibre</a:t>
            </a:r>
            <a:r>
              <a:rPr lang="en-US" dirty="0"/>
              <a:t> Channel medium capacity drives</a:t>
            </a:r>
          </a:p>
          <a:p>
            <a:pPr lvl="1"/>
            <a:r>
              <a:rPr lang="en-US" dirty="0"/>
              <a:t>Medium cost, medium speed storage</a:t>
            </a:r>
          </a:p>
          <a:p>
            <a:pPr lvl="1"/>
            <a:r>
              <a:rPr lang="en-US" dirty="0" smtClean="0"/>
              <a:t>Great for File </a:t>
            </a:r>
            <a:r>
              <a:rPr lang="en-US" dirty="0"/>
              <a:t>Servers, Database </a:t>
            </a:r>
            <a:r>
              <a:rPr lang="en-US" dirty="0" smtClean="0"/>
              <a:t>Archives, Exchange</a:t>
            </a:r>
            <a:endParaRPr lang="en-US" dirty="0"/>
          </a:p>
          <a:p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352" y="3442063"/>
            <a:ext cx="5781675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6113416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http://commons.wikimedia.org/wiki/File:Speedometer_Odometer.jpg</a:t>
            </a:r>
          </a:p>
        </p:txBody>
      </p:sp>
    </p:spTree>
    <p:extLst>
      <p:ext uri="{BB962C8B-B14F-4D97-AF65-F5344CB8AC3E}">
        <p14:creationId xmlns:p14="http://schemas.microsoft.com/office/powerpoint/2010/main" val="208157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Tiered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Tier 3</a:t>
            </a:r>
          </a:p>
          <a:p>
            <a:pPr lvl="1"/>
            <a:r>
              <a:rPr lang="en-US" dirty="0" smtClean="0"/>
              <a:t>7.2/5.4k RPM SATA/SAS </a:t>
            </a:r>
            <a:r>
              <a:rPr lang="en-US" dirty="0"/>
              <a:t>high capacity </a:t>
            </a:r>
            <a:r>
              <a:rPr lang="en-US" dirty="0" smtClean="0"/>
              <a:t>drives</a:t>
            </a:r>
          </a:p>
          <a:p>
            <a:pPr lvl="1"/>
            <a:r>
              <a:rPr lang="en-US" dirty="0" smtClean="0"/>
              <a:t>Low cost</a:t>
            </a:r>
            <a:r>
              <a:rPr lang="en-US" dirty="0"/>
              <a:t>, </a:t>
            </a:r>
            <a:r>
              <a:rPr lang="en-US" dirty="0" smtClean="0"/>
              <a:t>low speed storage</a:t>
            </a:r>
          </a:p>
          <a:p>
            <a:pPr lvl="1"/>
            <a:r>
              <a:rPr lang="en-US" dirty="0" smtClean="0"/>
              <a:t>Great for Backups, Archives, Exchange</a:t>
            </a:r>
          </a:p>
          <a:p>
            <a:endParaRPr 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5113" y="3445735"/>
            <a:ext cx="5772150" cy="2657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" y="6113416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/>
              <a:t>http://commons.wikimedia.org/wiki/File:Speedometer_Odometer.jpg</a:t>
            </a:r>
          </a:p>
        </p:txBody>
      </p:sp>
    </p:spTree>
    <p:extLst>
      <p:ext uri="{BB962C8B-B14F-4D97-AF65-F5344CB8AC3E}">
        <p14:creationId xmlns:p14="http://schemas.microsoft.com/office/powerpoint/2010/main" val="2652179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Spindle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Fibre</a:t>
            </a:r>
            <a:r>
              <a:rPr lang="en-US" dirty="0" smtClean="0"/>
              <a:t> Channel (FC)</a:t>
            </a:r>
          </a:p>
          <a:p>
            <a:pPr lvl="1"/>
            <a:r>
              <a:rPr lang="en-US" dirty="0" smtClean="0"/>
              <a:t>Fastest Bus Speeds between 2-4 Gigs</a:t>
            </a:r>
          </a:p>
          <a:p>
            <a:r>
              <a:rPr lang="en-US" dirty="0" smtClean="0"/>
              <a:t>SCSI</a:t>
            </a:r>
          </a:p>
          <a:p>
            <a:pPr lvl="1"/>
            <a:r>
              <a:rPr lang="en-US" dirty="0" smtClean="0"/>
              <a:t>Older Technology, slower bus speeds</a:t>
            </a:r>
          </a:p>
          <a:p>
            <a:r>
              <a:rPr lang="en-US" dirty="0" smtClean="0"/>
              <a:t>SATA</a:t>
            </a:r>
          </a:p>
          <a:p>
            <a:pPr lvl="1"/>
            <a:r>
              <a:rPr lang="en-US" dirty="0" smtClean="0"/>
              <a:t>Newer Technology, even slower bus speeds</a:t>
            </a:r>
          </a:p>
          <a:p>
            <a:r>
              <a:rPr lang="en-US" dirty="0" smtClean="0"/>
              <a:t>Enterprise Flash Disks (EFDs)</a:t>
            </a:r>
          </a:p>
          <a:p>
            <a:pPr lvl="1"/>
            <a:r>
              <a:rPr lang="en-US" dirty="0" smtClean="0"/>
              <a:t>Newest Technology, same bus speeds as FC</a:t>
            </a:r>
          </a:p>
        </p:txBody>
      </p:sp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1037"/>
            <a:ext cx="8229600" cy="613363"/>
          </a:xfrm>
        </p:spPr>
        <p:txBody>
          <a:bodyPr>
            <a:normAutofit/>
          </a:bodyPr>
          <a:lstStyle/>
          <a:p>
            <a:r>
              <a:rPr lang="en-US" dirty="0" smtClean="0"/>
              <a:t>Array Diagram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/>
          </a:blip>
          <a:srcRect/>
          <a:stretch>
            <a:fillRect/>
          </a:stretch>
        </p:blipFill>
        <p:spPr bwMode="auto">
          <a:xfrm>
            <a:off x="1920236" y="1346112"/>
            <a:ext cx="5303519" cy="4855239"/>
          </a:xfrm>
          <a:prstGeom prst="rect">
            <a:avLst/>
          </a:prstGeom>
          <a:extLst/>
        </p:spPr>
      </p:pic>
    </p:spTree>
    <p:extLst/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8888" y="2989218"/>
            <a:ext cx="7851648" cy="733697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9725" y="3690257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4HoursofPASS_Summit 2010 Preview_PPT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outs:outSpaceData xmlns:outs="http://schemas.microsoft.com/office/2009/outspace/metadata">
  <outs:relatedDates>
    <outs:relatedDate>
      <outs:type>3</outs:type>
      <outs:displayName>Last Modified</outs:displayName>
      <outs:dateTime>2009-09-05T02:55:32Z</outs:dateTime>
      <outs:isPinned>true</outs:isPinned>
    </outs:relatedDate>
    <outs:relatedDate>
      <outs:type>2</outs:type>
      <outs:displayName>Created</outs:displayName>
      <outs:dateTime>2009-09-02T06:42:49Z</outs:dateTime>
      <outs:isPinned>true</outs:isPinned>
    </outs:relatedDate>
    <outs:relatedDate>
      <outs:type>4</outs:type>
      <outs:displayName>Last Printed</outs:displayName>
      <outs:dateTime/>
      <outs:isPinned>true</outs:isPinned>
    </outs:relatedDate>
  </outs:relatedDates>
  <outs:relatedDocuments>
    <outs:relatedDocument>
      <outs:type>2</outs:type>
      <outs:displayName>Other documents in current folder</outs:displayName>
      <outs:uri/>
      <outs:isPinned>true</outs:isPinned>
    </outs:relatedDocument>
  </outs:relatedDocuments>
  <outs:relatedPeople>
    <outs:relatedPeopleItem>
      <outs:category>Author</outs:category>
      <outs:people>
        <outs:relatedPerson>
          <outs:displayName>Mary Tiong</outs:displayName>
          <outs:accountName/>
        </outs:relatedPerson>
      </outs:people>
      <outs:source>0</outs:source>
      <outs:isPinned>true</outs:isPinned>
    </outs:relatedPeopleItem>
    <outs:relatedPeopleItem>
      <outs:category>Last modified by</outs:category>
      <outs:people>
        <outs:relatedPerson>
          <outs:displayName>Denny cherry</outs:displayName>
          <outs:accountName/>
        </outs:relatedPerson>
      </outs:people>
      <outs:source>0</outs:source>
      <outs:isPinned>true</outs:isPinned>
    </outs:relatedPeopleItem>
    <outs:relatedPeopleItem>
      <outs:category>Manager</outs:category>
      <outs:people/>
      <outs:source>0</outs:source>
      <outs:isPinned>false</outs:isPinned>
    </outs:relatedPeopleItem>
  </outs:relatedPeople>
  <propertyMetadataList xmlns="http://schemas.microsoft.com/office/2009/outspace/metadata">
    <propertyMetadata>
      <type>0</type>
      <propertyId>2228224</propertyId>
      <propertyName/>
      <isPinned>true</isPinned>
    </propertyMetadata>
    <propertyMetadata>
      <type>0</type>
      <propertyId>1114115</propertyId>
      <propertyName/>
      <isPinned>true</isPinned>
    </propertyMetadata>
    <propertyMetadata>
      <type>0</type>
      <propertyId>1114117</propertyId>
      <propertyName/>
      <isPinned>true</isPinned>
    </propertyMetadata>
    <propertyMetadata>
      <type>0</type>
      <propertyId>589825</propertyId>
      <propertyName/>
      <isPinned>false</isPinned>
    </propertyMetadata>
    <propertyMetadata>
      <type>0</type>
      <propertyId>1114116</propertyId>
      <propertyName/>
      <isPinned>false</isPinned>
    </propertyMetadata>
    <propertyMetadata>
      <type>0</type>
      <propertyId>14</propertyId>
      <propertyName/>
      <isPinned>true</isPinned>
    </propertyMetadata>
    <propertyMetadata>
      <type>0</type>
      <propertyId>8</propertyId>
      <propertyName/>
      <isPinned>true</isPinned>
    </propertyMetadata>
    <propertyMetadata>
      <type>0</type>
      <propertyId>6</propertyId>
      <propertyName/>
      <isPinned>false</isPinned>
    </propertyMetadata>
    <propertyMetadata>
      <type>0</type>
      <propertyId>1114118</propertyId>
      <propertyName/>
      <isPinned>false</isPinned>
    </propertyMetadata>
    <propertyMetadata>
      <type>0</type>
      <propertyId>1179649</propertyId>
      <propertyName/>
      <isPinned>false</isPinned>
    </propertyMetadata>
    <propertyMetadata>
      <type>0</type>
      <propertyId>655365</propertyId>
      <propertyName/>
      <isPinned>false</isPinned>
    </propertyMetadata>
    <propertyMetadata>
      <type>0</type>
      <propertyId>1</propertyId>
      <propertyName/>
      <isPinned>false</isPinned>
    </propertyMetadata>
    <propertyMetadata>
      <type>0</type>
      <propertyId>0</propertyId>
      <propertyName/>
      <isPinned>true</isPinned>
    </propertyMetadata>
    <propertyMetadata>
      <type>0</type>
      <propertyId>13</propertyId>
      <propertyName/>
      <isPinned>false</isPinned>
    </propertyMetadata>
    <propertyMetadata>
      <type>0</type>
      <propertyId>1179653</propertyId>
      <propertyName/>
      <isPinned>false</isPinned>
    </propertyMetadata>
    <propertyMetadata>
      <type>0</type>
      <propertyId>22</propertyId>
      <propertyName/>
      <isPinned>false</isPinned>
    </propertyMetadata>
  </propertyMetadataList>
  <outs:corruptMetadataWasLost/>
</outs:outSpaceData>
</file>

<file path=customXml/itemProps1.xml><?xml version="1.0" encoding="utf-8"?>
<ds:datastoreItem xmlns:ds="http://schemas.openxmlformats.org/officeDocument/2006/customXml" ds:itemID="{0AB5A0F3-233E-4BA2-9588-C2EDBD82B385}">
  <ds:schemaRefs>
    <ds:schemaRef ds:uri="http://schemas.microsoft.com/office/2009/outspace/meta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24HoursofPASS_Summit 2010 Preview_PPTtemplate</Template>
  <TotalTime>193</TotalTime>
  <Words>710</Words>
  <Application>Microsoft Office PowerPoint</Application>
  <PresentationFormat>On-screen Show (4:3)</PresentationFormat>
  <Paragraphs>145</Paragraphs>
  <Slides>24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24HoursofPASS_Summit 2010 Preview_PPTtemplate</vt:lpstr>
      <vt:lpstr>Storage for the DBA</vt:lpstr>
      <vt:lpstr>Agenda</vt:lpstr>
      <vt:lpstr>Storage Terminology</vt:lpstr>
      <vt:lpstr>Storage Terminology</vt:lpstr>
      <vt:lpstr>Array Cache Setup</vt:lpstr>
      <vt:lpstr>When Write Cache Gets Full?</vt:lpstr>
      <vt:lpstr>Oh crap the power went out!</vt:lpstr>
      <vt:lpstr>RAID Types</vt:lpstr>
      <vt:lpstr>RAID Types</vt:lpstr>
      <vt:lpstr>RAID Types</vt:lpstr>
      <vt:lpstr>RAID Types</vt:lpstr>
      <vt:lpstr>RAID Types</vt:lpstr>
      <vt:lpstr>Not all RAID 5 is Created Equal</vt:lpstr>
      <vt:lpstr>RAID Types</vt:lpstr>
      <vt:lpstr>Disk Alignment</vt:lpstr>
      <vt:lpstr>Disk Alignment</vt:lpstr>
      <vt:lpstr>Tiered Storage</vt:lpstr>
      <vt:lpstr>Tiered Storage</vt:lpstr>
      <vt:lpstr>Tiered Storage</vt:lpstr>
      <vt:lpstr>Tiered Storage</vt:lpstr>
      <vt:lpstr>Tiered Storage</vt:lpstr>
      <vt:lpstr>Spindle Types</vt:lpstr>
      <vt:lpstr>Array Diagram</vt:lpstr>
      <vt:lpstr>Denny Cherry</vt:lpstr>
    </vt:vector>
  </TitlesOfParts>
  <Company>Brazen Graphics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Title in 40pt.  No more than 2 lines</dc:title>
  <dc:creator>Mary Tiong</dc:creator>
  <cp:lastModifiedBy>dcherry</cp:lastModifiedBy>
  <cp:revision>31</cp:revision>
  <dcterms:created xsi:type="dcterms:W3CDTF">2009-09-02T06:42:49Z</dcterms:created>
  <dcterms:modified xsi:type="dcterms:W3CDTF">2010-09-16T07:30:08Z</dcterms:modified>
</cp:coreProperties>
</file>